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7"/>
  </p:notesMasterIdLst>
  <p:sldIdLst>
    <p:sldId id="256" r:id="rId2"/>
    <p:sldId id="257" r:id="rId3"/>
    <p:sldId id="258" r:id="rId4"/>
    <p:sldId id="262" r:id="rId5"/>
    <p:sldId id="261" r:id="rId6"/>
  </p:sldIdLst>
  <p:sldSz cx="24384000" cy="13716000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>
        <p:scale>
          <a:sx n="41" d="100"/>
          <a:sy n="41" d="100"/>
        </p:scale>
        <p:origin x="175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532" y="520498"/>
            <a:ext cx="23182748" cy="11810112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1822848" y="5417840"/>
            <a:ext cx="20726400" cy="25922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70000"/>
              </a:lnSpc>
              <a:defRPr sz="9600" u="none" cap="all" baseline="0">
                <a:solidFill>
                  <a:schemeClr val="bg1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1828800" y="8534400"/>
            <a:ext cx="20726400" cy="2743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6F44-326B-6346-BD67-4423AC082B5E}" type="datetime1">
              <a:rPr lang="fi-FI" smtClean="0"/>
              <a:t>28.3.2022</a:t>
            </a:fld>
            <a:endParaRPr lang="en-FI"/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  <p:grpSp>
        <p:nvGrpSpPr>
          <p:cNvPr id="12" name="Ryhmä 11"/>
          <p:cNvGrpSpPr/>
          <p:nvPr/>
        </p:nvGrpSpPr>
        <p:grpSpPr bwMode="white">
          <a:xfrm>
            <a:off x="694500" y="520496"/>
            <a:ext cx="4982400" cy="4669636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4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5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</p:grpSp>
    </p:spTree>
    <p:extLst>
      <p:ext uri="{BB962C8B-B14F-4D97-AF65-F5344CB8AC3E}">
        <p14:creationId xmlns:p14="http://schemas.microsoft.com/office/powerpoint/2010/main" val="2558186728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8001" y="3977680"/>
            <a:ext cx="1162639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6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1527143" y="5993907"/>
            <a:ext cx="11816986" cy="632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685800" indent="-501650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1450976" indent="-6858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546666" y="508000"/>
            <a:ext cx="10160000" cy="11811000"/>
          </a:xfrm>
          <a:solidFill>
            <a:srgbClr val="7F7F7F"/>
          </a:solidFill>
        </p:spPr>
        <p:txBody>
          <a:bodyPr anchor="ctr"/>
          <a:lstStyle>
            <a:lvl1pPr marL="685800" marR="0" indent="-68580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0" i="0">
                <a:latin typeface="Gotham-Bold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CFFC1A9-F93E-9C45-976B-139B868EC0C6}" type="datetime1">
              <a:rPr lang="fi-FI" smtClean="0"/>
              <a:t>28.3.2022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9731515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28000" y="3977680"/>
            <a:ext cx="1162800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6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1526400" y="5993906"/>
            <a:ext cx="11815200" cy="63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685800" indent="-501650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Gotham Narrow Book"/>
                <a:cs typeface="Gotham Narrow Book"/>
              </a:defRPr>
            </a:lvl1pPr>
            <a:lvl2pPr marL="1450976" indent="-685800">
              <a:lnSpc>
                <a:spcPct val="80000"/>
              </a:lnSpc>
              <a:buFont typeface="Arial"/>
              <a:buChar char="•"/>
              <a:defRPr>
                <a:latin typeface="Gotham Narrow Book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Gotham Narrow Book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Gotham Narrow Book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Gotham Narrow Book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536000" y="508000"/>
            <a:ext cx="10160000" cy="5905500"/>
          </a:xfrm>
          <a:solidFill>
            <a:srgbClr val="7F7F7F"/>
          </a:solidFill>
        </p:spPr>
        <p:txBody>
          <a:bodyPr anchor="ctr"/>
          <a:lstStyle>
            <a:lvl1pPr marL="685800" marR="0" indent="-68580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0" i="0"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3536150" y="6425952"/>
            <a:ext cx="10160000" cy="59055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685800" marR="0" indent="-685800" algn="ctr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0" i="0"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55BE617-B039-F143-93AD-066762D00855}" type="datetime1">
              <a:rPr lang="fi-FI" smtClean="0"/>
              <a:t>28.3.2022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41758795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1B67-061B-494B-8F9B-7FEEC4E7411A}" type="datetime1">
              <a:rPr lang="fi-FI" smtClean="0"/>
              <a:t>28.3.2022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031387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F1F6-8728-284C-B3B0-FC3C1F9DF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09422-75A5-664D-8C38-5222A1D20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04682-B4F7-4D4B-991E-8EFA79602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64AF8-22F3-8B4D-A2B7-798555FBD32E}" type="datetime1">
              <a:rPr lang="fi-FI" smtClean="0"/>
              <a:t>28.3.2022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2CA6A-F46E-A348-9910-53D551E6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F086D-B7D2-B645-9586-DB236272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57199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3994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77335" y="508000"/>
            <a:ext cx="23029334" cy="11811000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algn="ctr">
              <a:defRPr b="0" i="0">
                <a:latin typeface="Gotham-Bold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1828800" y="5417840"/>
            <a:ext cx="20726400" cy="2592288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96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1828800" y="8534400"/>
            <a:ext cx="20726400" cy="27432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A122003-937E-1747-BD64-0D590D5E6684}" type="datetime1">
              <a:rPr lang="fi-FI" smtClean="0"/>
              <a:t>28.3.2022</a:t>
            </a:fld>
            <a:endParaRPr lang="en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  <p:grpSp>
        <p:nvGrpSpPr>
          <p:cNvPr id="12" name="Ryhmä 11"/>
          <p:cNvGrpSpPr/>
          <p:nvPr/>
        </p:nvGrpSpPr>
        <p:grpSpPr bwMode="white">
          <a:xfrm>
            <a:off x="694500" y="520496"/>
            <a:ext cx="4982400" cy="4669636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3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4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</p:grpSp>
    </p:spTree>
    <p:extLst>
      <p:ext uri="{BB962C8B-B14F-4D97-AF65-F5344CB8AC3E}">
        <p14:creationId xmlns:p14="http://schemas.microsoft.com/office/powerpoint/2010/main" val="206753309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Kuva 2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ltGray">
          <a:xfrm>
            <a:off x="677335" y="508000"/>
            <a:ext cx="23029334" cy="11811000"/>
          </a:xfrm>
          <a:prstGeom prst="rect">
            <a:avLst/>
          </a:prstGeom>
        </p:spPr>
      </p:pic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1828800" y="8534400"/>
            <a:ext cx="20726400" cy="27432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13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1828800" y="5417840"/>
            <a:ext cx="20726400" cy="2592288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96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C49AE0-FDDA-464A-AE8D-2C011494D6C8}" type="datetime1">
              <a:rPr lang="fi-FI" smtClean="0"/>
              <a:t>28.3.2022</a:t>
            </a:fld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MBDP Genomics Course 2022 - Antti Karkman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  <p:grpSp>
        <p:nvGrpSpPr>
          <p:cNvPr id="12" name="Ryhmä 11"/>
          <p:cNvGrpSpPr/>
          <p:nvPr/>
        </p:nvGrpSpPr>
        <p:grpSpPr bwMode="black">
          <a:xfrm>
            <a:off x="694500" y="520496"/>
            <a:ext cx="4982400" cy="4669636"/>
            <a:chOff x="1311275" y="373063"/>
            <a:chExt cx="6524625" cy="6115050"/>
          </a:xfrm>
          <a:solidFill>
            <a:srgbClr val="00B08C"/>
          </a:solidFill>
        </p:grpSpPr>
        <p:sp>
          <p:nvSpPr>
            <p:cNvPr id="14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5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</p:grpSp>
    </p:spTree>
    <p:extLst>
      <p:ext uri="{BB962C8B-B14F-4D97-AF65-F5344CB8AC3E}">
        <p14:creationId xmlns:p14="http://schemas.microsoft.com/office/powerpoint/2010/main" val="278971945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slide 4 Helsin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503" y="549462"/>
            <a:ext cx="23018778" cy="11828572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ctrTitle"/>
          </p:nvPr>
        </p:nvSpPr>
        <p:spPr bwMode="white">
          <a:xfrm>
            <a:off x="1822848" y="6281936"/>
            <a:ext cx="20726400" cy="25922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70000"/>
              </a:lnSpc>
              <a:defRPr sz="12000" baseline="0">
                <a:solidFill>
                  <a:schemeClr val="bg1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fi-FI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4F188-0190-9649-A49B-B4C502A37C29}" type="datetime1">
              <a:rPr lang="fi-FI" smtClean="0"/>
              <a:t>28.3.2022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  <p:grpSp>
        <p:nvGrpSpPr>
          <p:cNvPr id="13" name="Ryhmä 12"/>
          <p:cNvGrpSpPr/>
          <p:nvPr/>
        </p:nvGrpSpPr>
        <p:grpSpPr bwMode="white">
          <a:xfrm>
            <a:off x="694500" y="520496"/>
            <a:ext cx="4982400" cy="4669636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4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5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</p:grpSp>
    </p:spTree>
    <p:extLst>
      <p:ext uri="{BB962C8B-B14F-4D97-AF65-F5344CB8AC3E}">
        <p14:creationId xmlns:p14="http://schemas.microsoft.com/office/powerpoint/2010/main" val="3187284614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1828800" y="5417840"/>
            <a:ext cx="20726400" cy="2592288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72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SUBHEADING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2CC3D-F72A-3B42-96AA-A49B62C4BF50}" type="datetime1">
              <a:rPr lang="fi-FI" smtClean="0"/>
              <a:t>28.3.2022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1531356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670720" y="1432873"/>
            <a:ext cx="23042560" cy="245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 anchorCtr="0"/>
          <a:lstStyle>
            <a:lvl1pPr algn="ctr">
              <a:defRPr sz="8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70720" y="4409730"/>
            <a:ext cx="23042560" cy="777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184150" indent="0" algn="ctr">
              <a:lnSpc>
                <a:spcPct val="80000"/>
              </a:lnSpc>
              <a:buClr>
                <a:schemeClr val="tx1"/>
              </a:buClr>
              <a:buFont typeface="Arial"/>
              <a:buNone/>
              <a:defRPr>
                <a:latin typeface="+mj-lt"/>
                <a:cs typeface="Gotham narrow bold"/>
              </a:defRPr>
            </a:lvl1pPr>
            <a:lvl2pPr marL="765176" indent="0" algn="ctr">
              <a:lnSpc>
                <a:spcPct val="80000"/>
              </a:lnSpc>
              <a:buFont typeface="Arial"/>
              <a:buNone/>
              <a:defRPr>
                <a:latin typeface="Gotham Narrow Book"/>
                <a:cs typeface="Gotham Narrow Book"/>
              </a:defRPr>
            </a:lvl2pPr>
            <a:lvl3pPr marL="1530350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3pPr>
            <a:lvl4pPr marL="2482850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4pPr>
            <a:lvl5pPr marL="3435350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5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FD6C-9C21-3940-B5D8-D27A1181F922}" type="datetime1">
              <a:rPr lang="fi-FI" smtClean="0"/>
              <a:t>28.3.2022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2618521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1545995" y="4409730"/>
            <a:ext cx="22059038" cy="777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685800" indent="-501650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1450976" indent="-6858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AF1F2-061F-924A-B357-1EA7E7E7D14E}" type="datetime1">
              <a:rPr lang="fi-FI" smtClean="0"/>
              <a:t>28.3.2022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3805174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1548001" y="4409730"/>
            <a:ext cx="10561174" cy="777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685800" indent="-501650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1450976" indent="-6858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12960087" y="4409730"/>
            <a:ext cx="10561174" cy="777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685800" indent="-501650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1450976" indent="-6858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18BC66A-0629-624C-8F0D-FA5576AF91BB}" type="datetime1">
              <a:rPr lang="fi-FI" smtClean="0"/>
              <a:t>28.3.2022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034902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335" y="511200"/>
            <a:ext cx="23029334" cy="11811000"/>
          </a:xfrm>
          <a:solidFill>
            <a:srgbClr val="7F7F7F"/>
          </a:solidFill>
        </p:spPr>
        <p:txBody>
          <a:bodyPr anchor="ctr"/>
          <a:lstStyle>
            <a:lvl1pPr algn="ctr">
              <a:defRPr b="0" i="0"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F7FC748-69EB-4848-9918-3180EF6E5171}" type="datetime1">
              <a:rPr lang="fi-FI" smtClean="0"/>
              <a:t>28.3.2022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  <p:sp>
        <p:nvSpPr>
          <p:cNvPr id="15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1828800" y="5417840"/>
            <a:ext cx="20726400" cy="2592288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72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TEXT</a:t>
            </a:r>
          </a:p>
        </p:txBody>
      </p:sp>
      <p:grpSp>
        <p:nvGrpSpPr>
          <p:cNvPr id="16" name="Ryhmä 15"/>
          <p:cNvGrpSpPr/>
          <p:nvPr/>
        </p:nvGrpSpPr>
        <p:grpSpPr bwMode="black">
          <a:xfrm>
            <a:off x="668956" y="511200"/>
            <a:ext cx="2795380" cy="2619904"/>
            <a:chOff x="1311275" y="373063"/>
            <a:chExt cx="6524625" cy="6115050"/>
          </a:xfrm>
          <a:solidFill>
            <a:srgbClr val="FFFFFF"/>
          </a:solidFill>
        </p:grpSpPr>
        <p:sp>
          <p:nvSpPr>
            <p:cNvPr id="17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8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</p:grpSp>
    </p:spTree>
    <p:extLst>
      <p:ext uri="{BB962C8B-B14F-4D97-AF65-F5344CB8AC3E}">
        <p14:creationId xmlns:p14="http://schemas.microsoft.com/office/powerpoint/2010/main" val="1608085954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Kuva 108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9" y="12477751"/>
            <a:ext cx="4172886" cy="1102050"/>
          </a:xfrm>
          <a:prstGeom prst="rect">
            <a:avLst/>
          </a:prstGeom>
        </p:spPr>
      </p:pic>
      <p:pic>
        <p:nvPicPr>
          <p:cNvPr id="10" name="Kuva 9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hidden">
          <a:xfrm>
            <a:off x="677335" y="508000"/>
            <a:ext cx="23029334" cy="118110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127104" y="1604823"/>
            <a:ext cx="19444096" cy="194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27104" y="3962400"/>
            <a:ext cx="19444096" cy="792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20523200" y="12378234"/>
            <a:ext cx="1828800" cy="11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800" b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fld id="{CEBFE16F-1F42-EE47-A780-02628374CAC8}" type="datetime1">
              <a:rPr lang="fi-FI" smtClean="0"/>
              <a:t>28.3.2022</a:t>
            </a:fld>
            <a:endParaRPr lang="en-FI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22352000" y="12378234"/>
            <a:ext cx="1361280" cy="11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800" b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fld id="{86CB4B4D-7CA3-9044-876B-883B54F8677D}" type="slidenum">
              <a:rPr lang="en-FI" smtClean="0"/>
              <a:t>‹#›</a:t>
            </a:fld>
            <a:endParaRPr lang="en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3"/>
          </p:nvPr>
        </p:nvSpPr>
        <p:spPr>
          <a:xfrm>
            <a:off x="13536000" y="12378434"/>
            <a:ext cx="7488000" cy="1152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MBDP Genomics Course 2022 - Antti Karkman</a:t>
            </a:r>
            <a:endParaRPr lang="en-FI"/>
          </a:p>
        </p:txBody>
      </p:sp>
      <p:grpSp>
        <p:nvGrpSpPr>
          <p:cNvPr id="12" name="Ryhmä 11"/>
          <p:cNvGrpSpPr/>
          <p:nvPr/>
        </p:nvGrpSpPr>
        <p:grpSpPr bwMode="black">
          <a:xfrm>
            <a:off x="668956" y="527078"/>
            <a:ext cx="2795380" cy="2619904"/>
            <a:chOff x="1311275" y="373063"/>
            <a:chExt cx="6524625" cy="6115050"/>
          </a:xfrm>
          <a:solidFill>
            <a:srgbClr val="00B08C"/>
          </a:solidFill>
        </p:grpSpPr>
        <p:sp>
          <p:nvSpPr>
            <p:cNvPr id="13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4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 sz="3600"/>
            </a:p>
          </p:txBody>
        </p:sp>
      </p:grp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5936808" y="12376800"/>
            <a:ext cx="74880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 anchorCtr="0"/>
          <a:lstStyle>
            <a:defPPr>
              <a:defRPr lang="fi-FI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fi-FI" sz="18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/>
              </a:rPr>
              <a:t>Maatalous-metsätieteellinen tiedekunta</a:t>
            </a:r>
          </a:p>
        </p:txBody>
      </p:sp>
    </p:spTree>
    <p:extLst>
      <p:ext uri="{BB962C8B-B14F-4D97-AF65-F5344CB8AC3E}">
        <p14:creationId xmlns:p14="http://schemas.microsoft.com/office/powerpoint/2010/main" val="10393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6800" b="1" kern="1200" cap="all" baseline="0">
          <a:solidFill>
            <a:schemeClr val="tx1"/>
          </a:solidFill>
          <a:latin typeface="+mj-lt"/>
          <a:ea typeface="+mj-ea"/>
          <a:cs typeface="Gotham Narrow Bold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68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68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68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68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5pPr>
      <a:lvl6pPr marL="914400" algn="l" rtl="0" eaLnBrk="1" fontAlgn="base" hangingPunct="1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1828800" algn="l" rtl="0" eaLnBrk="1" fontAlgn="base" hangingPunct="1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2743200" algn="l" rtl="0" eaLnBrk="1" fontAlgn="base" hangingPunct="1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3657600" algn="l" rtl="0" eaLnBrk="1" fontAlgn="base" hangingPunct="1">
        <a:spcBef>
          <a:spcPct val="0"/>
        </a:spcBef>
        <a:spcAft>
          <a:spcPct val="0"/>
        </a:spcAft>
        <a:defRPr sz="52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685800" indent="-685800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SzPct val="100000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765176" indent="6350" algn="l" rtl="0" eaLnBrk="1" fontAlgn="base" hangingPunct="1">
        <a:spcBef>
          <a:spcPct val="0"/>
        </a:spcBef>
        <a:spcAft>
          <a:spcPct val="50000"/>
        </a:spcAft>
        <a:buClr>
          <a:schemeClr val="tx1"/>
        </a:buClr>
        <a:buSzPct val="100000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5000" indent="-374650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2857500" indent="-374650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810000" indent="-374650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sc.fi/" TargetMode="External"/><Relationship Id="rId7" Type="http://schemas.openxmlformats.org/officeDocument/2006/relationships/hyperlink" Target="https://my.csc.fi/dashboard" TargetMode="External"/><Relationship Id="rId2" Type="http://schemas.openxmlformats.org/officeDocument/2006/relationships/hyperlink" Target="https://research.csc.fi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puhti.csc.fi/" TargetMode="External"/><Relationship Id="rId5" Type="http://schemas.openxmlformats.org/officeDocument/2006/relationships/hyperlink" Target="https://research.csc.fi/support-and-training" TargetMode="External"/><Relationship Id="rId4" Type="http://schemas.openxmlformats.org/officeDocument/2006/relationships/hyperlink" Target="https://research.csc.fi/taito-user-gu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asic usage of computing services at CSC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6000" dirty="0"/>
              <a:t>Basic usage of computing services at CSC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B0223-8FB1-9C42-9A0F-06D99AEE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MBDP Genomics Course 2022 - Antti Karkman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F22493E-EBDB-9945-AFE4-D621E97EE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FI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SC - IT Centre for 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CSC - IT Centre for Science</a:t>
            </a:r>
          </a:p>
        </p:txBody>
      </p:sp>
      <p:sp>
        <p:nvSpPr>
          <p:cNvPr id="123" name="ICT expert services for universities &amp; research institutes…"/>
          <p:cNvSpPr txBox="1">
            <a:spLocks noGrp="1"/>
          </p:cNvSpPr>
          <p:nvPr>
            <p:ph type="body" idx="1"/>
          </p:nvPr>
        </p:nvSpPr>
        <p:spPr>
          <a:xfrm>
            <a:off x="1562100" y="3545632"/>
            <a:ext cx="21005800" cy="8900367"/>
          </a:xfrm>
          <a:prstGeom prst="rect">
            <a:avLst/>
          </a:prstGeom>
        </p:spPr>
        <p:txBody>
          <a:bodyPr/>
          <a:lstStyle/>
          <a:p>
            <a:pPr marL="520700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r>
              <a:rPr sz="4000" dirty="0"/>
              <a:t>ICT expert services for universities &amp; research institutes </a:t>
            </a:r>
            <a:endParaRPr lang="fi-FI" sz="4000" dirty="0"/>
          </a:p>
          <a:p>
            <a:pPr marL="520700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endParaRPr lang="fi-FI" sz="4000" dirty="0"/>
          </a:p>
          <a:p>
            <a:pPr marL="520700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r>
              <a:rPr sz="4000" dirty="0"/>
              <a:t>Owned by the Finnish state and higher education institutes</a:t>
            </a:r>
          </a:p>
          <a:p>
            <a:pPr marL="520700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endParaRPr lang="fi-FI" sz="4000" dirty="0"/>
          </a:p>
          <a:p>
            <a:pPr marL="520700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r>
              <a:rPr sz="4000" dirty="0"/>
              <a:t>Services:</a:t>
            </a:r>
          </a:p>
          <a:p>
            <a:pPr marL="1041400" lvl="1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r>
              <a:rPr b="1" dirty="0"/>
              <a:t>High-Performance Computing, HPC</a:t>
            </a:r>
            <a:endParaRPr lang="fi-FI" b="1" dirty="0"/>
          </a:p>
          <a:p>
            <a:pPr marL="1041400" lvl="1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endParaRPr lang="en-FI" b="1" dirty="0"/>
          </a:p>
          <a:p>
            <a:pPr marL="1041400" lvl="1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r>
              <a:rPr lang="en-FI" b="1" dirty="0"/>
              <a:t>Data storage</a:t>
            </a:r>
          </a:p>
          <a:p>
            <a:pPr marL="1041400" lvl="1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endParaRPr lang="en-FI" b="1" dirty="0"/>
          </a:p>
          <a:p>
            <a:pPr marL="1041400" lvl="1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r>
              <a:rPr b="1" dirty="0"/>
              <a:t>Training</a:t>
            </a:r>
            <a:endParaRPr lang="en-GB" dirty="0"/>
          </a:p>
          <a:p>
            <a:pPr marL="1562100" lvl="2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r>
              <a:rPr lang="en-GB" sz="4000" i="1" dirty="0"/>
              <a:t>CSC Winter School in Bioinformatics </a:t>
            </a:r>
          </a:p>
          <a:p>
            <a:pPr marL="1562100" lvl="2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r>
              <a:rPr sz="4000" i="1" dirty="0"/>
              <a:t>CSC Summer School in HPC</a:t>
            </a:r>
          </a:p>
          <a:p>
            <a:pPr marL="1041400" lvl="1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endParaRPr lang="fi-FI" b="1" dirty="0"/>
          </a:p>
          <a:p>
            <a:pPr marL="1041400" lvl="1" indent="-520700" defTabSz="676909">
              <a:spcBef>
                <a:spcPts val="0"/>
              </a:spcBef>
              <a:spcAft>
                <a:spcPts val="0"/>
              </a:spcAft>
              <a:defRPr sz="3936"/>
            </a:pPr>
            <a:r>
              <a:rPr b="1" dirty="0"/>
              <a:t>Support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HPC resources: Taito &amp; Sis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dirty="0"/>
              <a:t>HPC resources: </a:t>
            </a:r>
            <a:r>
              <a:rPr lang="fi-FI" dirty="0"/>
              <a:t>Puhti</a:t>
            </a:r>
            <a:r>
              <a:rPr dirty="0"/>
              <a:t> &amp; </a:t>
            </a:r>
            <a:r>
              <a:rPr lang="fi-FI" dirty="0"/>
              <a:t>Mahti</a:t>
            </a:r>
            <a:endParaRPr dirty="0"/>
          </a:p>
        </p:txBody>
      </p:sp>
      <p:sp>
        <p:nvSpPr>
          <p:cNvPr id="126" name="Taito…"/>
          <p:cNvSpPr txBox="1">
            <a:spLocks noGrp="1"/>
          </p:cNvSpPr>
          <p:nvPr>
            <p:ph type="body" idx="1"/>
          </p:nvPr>
        </p:nvSpPr>
        <p:spPr>
          <a:xfrm>
            <a:off x="2029717" y="3610884"/>
            <a:ext cx="10162283" cy="7754445"/>
          </a:xfrm>
          <a:prstGeom prst="rect">
            <a:avLst/>
          </a:prstGeom>
          <a:ln w="63500">
            <a:solidFill>
              <a:srgbClr val="A9A9A9"/>
            </a:solidFill>
          </a:ln>
        </p:spPr>
        <p:txBody>
          <a:bodyPr anchor="t"/>
          <a:lstStyle/>
          <a:p>
            <a:pPr>
              <a:defRPr b="1"/>
            </a:pPr>
            <a:r>
              <a:rPr lang="fi-FI" dirty="0"/>
              <a:t> Puhti</a:t>
            </a:r>
            <a:endParaRPr dirty="0"/>
          </a:p>
          <a:p>
            <a:pPr lvl="1"/>
            <a:endParaRPr lang="fi-FI" dirty="0"/>
          </a:p>
          <a:p>
            <a:pPr lvl="1"/>
            <a:r>
              <a:rPr dirty="0"/>
              <a:t>Serial and parallel jobs</a:t>
            </a:r>
          </a:p>
          <a:p>
            <a:pPr lvl="1"/>
            <a:r>
              <a:rPr dirty="0"/>
              <a:t>Huge memory jobs</a:t>
            </a:r>
          </a:p>
          <a:p>
            <a:pPr lvl="1"/>
            <a:r>
              <a:rPr dirty="0"/>
              <a:t>Lots of preinstalled programs</a:t>
            </a:r>
          </a:p>
          <a:p>
            <a:pPr lvl="1"/>
            <a:r>
              <a:rPr dirty="0"/>
              <a:t>Interactive use</a:t>
            </a:r>
          </a:p>
        </p:txBody>
      </p:sp>
      <p:sp>
        <p:nvSpPr>
          <p:cNvPr id="127" name="Sisu…"/>
          <p:cNvSpPr txBox="1"/>
          <p:nvPr/>
        </p:nvSpPr>
        <p:spPr>
          <a:xfrm>
            <a:off x="13081000" y="3610884"/>
            <a:ext cx="10162283" cy="7754445"/>
          </a:xfrm>
          <a:prstGeom prst="rect">
            <a:avLst/>
          </a:prstGeom>
          <a:ln w="63500">
            <a:solidFill>
              <a:srgbClr val="A9A9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35000" indent="-635000" algn="l">
              <a:spcBef>
                <a:spcPts val="5900"/>
              </a:spcBef>
              <a:buSzPct val="125000"/>
              <a:buChar char="•"/>
              <a:defRPr sz="4800"/>
            </a:lvl1pPr>
            <a:lvl2pPr marL="1270000" indent="-635000" algn="l">
              <a:spcBef>
                <a:spcPts val="5900"/>
              </a:spcBef>
              <a:buSzPct val="125000"/>
              <a:buChar char="•"/>
              <a:defRPr sz="4800" b="0"/>
            </a:lvl2pPr>
          </a:lstStyle>
          <a:p>
            <a:pPr marL="0" indent="0">
              <a:buNone/>
            </a:pPr>
            <a:r>
              <a:rPr lang="fi-FI" b="1" dirty="0"/>
              <a:t> Mahti</a:t>
            </a:r>
          </a:p>
          <a:p>
            <a:pPr marL="0" indent="0">
              <a:buNone/>
            </a:pPr>
            <a:r>
              <a:rPr lang="fi-FI" sz="4000" dirty="0"/>
              <a:t>	</a:t>
            </a:r>
            <a:r>
              <a:rPr sz="4000" dirty="0"/>
              <a:t>Massive parallel jobs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8761-1610-184C-BB88-857D0421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Important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40F5B-D4AE-6349-B42E-B6B642D28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Login node – computing node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CSC projects and folders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Quotas – size and file number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Billing units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Running jobs in SLURM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Interactive 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Serial batch job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Array jobs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FI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1062342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urthe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Further reading</a:t>
            </a:r>
            <a:r>
              <a:rPr lang="fi-FI" dirty="0"/>
              <a:t> and </a:t>
            </a:r>
            <a:r>
              <a:rPr lang="fi-FI" dirty="0" err="1"/>
              <a:t>links</a:t>
            </a:r>
            <a:endParaRPr dirty="0"/>
          </a:p>
        </p:txBody>
      </p:sp>
      <p:sp>
        <p:nvSpPr>
          <p:cNvPr id="136" name="CSC webpages for research: https://research.csc.fi/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CSC webpages for research: </a:t>
            </a:r>
            <a:r>
              <a:rPr u="sng" dirty="0">
                <a:hlinkClick r:id="rId2"/>
              </a:rPr>
              <a:t>https://research.csc.fi/</a:t>
            </a:r>
          </a:p>
          <a:p>
            <a:r>
              <a:rPr lang="fi-FI" dirty="0"/>
              <a:t>CSC </a:t>
            </a:r>
            <a:r>
              <a:rPr dirty="0"/>
              <a:t>user guide</a:t>
            </a:r>
            <a:r>
              <a:rPr lang="fi-FI" dirty="0"/>
              <a:t>s</a:t>
            </a:r>
            <a:r>
              <a:rPr dirty="0"/>
              <a:t>: </a:t>
            </a:r>
            <a:r>
              <a:rPr lang="en-GB" dirty="0">
                <a:hlinkClick r:id="rId3"/>
              </a:rPr>
              <a:t>https://docs.csc.fi/</a:t>
            </a:r>
            <a:endParaRPr lang="fi-FI" dirty="0"/>
          </a:p>
          <a:p>
            <a:r>
              <a:rPr lang="fi-FI" dirty="0"/>
              <a:t>Learning </a:t>
            </a:r>
            <a:r>
              <a:rPr lang="fi-FI" dirty="0" err="1"/>
              <a:t>materials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CSC: </a:t>
            </a:r>
            <a:r>
              <a:rPr lang="en-GB" u="sng" dirty="0">
                <a:hlinkClick r:id="rId4"/>
              </a:rPr>
              <a:t>https://www.csc.fi/oppimateriaalit</a:t>
            </a:r>
            <a:endParaRPr u="sng" dirty="0">
              <a:hlinkClick r:id="rId4"/>
            </a:endParaRPr>
          </a:p>
          <a:p>
            <a:r>
              <a:rPr lang="fi-FI" dirty="0" err="1"/>
              <a:t>Support</a:t>
            </a:r>
            <a:r>
              <a:rPr lang="fi-FI" dirty="0"/>
              <a:t> and </a:t>
            </a:r>
            <a:r>
              <a:rPr lang="fi-FI" dirty="0" err="1"/>
              <a:t>training</a:t>
            </a:r>
            <a:r>
              <a:rPr dirty="0"/>
              <a:t>: </a:t>
            </a:r>
            <a:r>
              <a:rPr u="sng" dirty="0">
                <a:hlinkClick r:id="rId5"/>
              </a:rPr>
              <a:t>https://research.csc.fi/support-and-training</a:t>
            </a:r>
            <a:endParaRPr lang="fi-FI" u="sng" dirty="0">
              <a:hlinkClick r:id="rId5"/>
            </a:endParaRPr>
          </a:p>
          <a:p>
            <a:r>
              <a:rPr lang="fi-FI" dirty="0"/>
              <a:t>Puhti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interface</a:t>
            </a:r>
            <a:r>
              <a:rPr lang="fi-FI" dirty="0"/>
              <a:t>: </a:t>
            </a:r>
            <a:r>
              <a:rPr lang="fi-FI" dirty="0">
                <a:hlinkClick r:id="rId6"/>
              </a:rPr>
              <a:t>www.puhti.csc.fi</a:t>
            </a:r>
            <a:endParaRPr lang="fi-FI" dirty="0"/>
          </a:p>
          <a:p>
            <a:r>
              <a:rPr lang="fi-FI" dirty="0"/>
              <a:t>Project management: </a:t>
            </a:r>
            <a:r>
              <a:rPr lang="fi-FI" dirty="0">
                <a:hlinkClick r:id="rId7"/>
              </a:rPr>
              <a:t>https://my.csc</a:t>
            </a:r>
            <a:r>
              <a:rPr lang="fi-FI">
                <a:hlinkClick r:id="rId7"/>
              </a:rPr>
              <a:t>.fi</a:t>
            </a:r>
            <a:endParaRPr lang="fi-FI"/>
          </a:p>
          <a:p>
            <a:endParaRPr lang="fi-FI" dirty="0"/>
          </a:p>
          <a:p>
            <a:endParaRPr lang="fi-FI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HY_2016">
  <a:themeElements>
    <a:clrScheme name="HY2016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0E4073"/>
      </a:accent1>
      <a:accent2>
        <a:srgbClr val="7B3CB4"/>
      </a:accent2>
      <a:accent3>
        <a:srgbClr val="45BC9F"/>
      </a:accent3>
      <a:accent4>
        <a:srgbClr val="A5E363"/>
      </a:accent4>
      <a:accent5>
        <a:srgbClr val="7ECEF1"/>
      </a:accent5>
      <a:accent6>
        <a:srgbClr val="FFE263"/>
      </a:accent6>
      <a:hlink>
        <a:srgbClr val="0091D0"/>
      </a:hlink>
      <a:folHlink>
        <a:srgbClr val="8C8A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Y_template_Gotham_tiedekunta_Maatalous-metsatieteellinen_widescreen_15112016.potx" id="{4081350E-2D8A-42CF-896F-2061B843CBB8}" vid="{23DA1A2A-E110-45F1-B29A-40305C8C57B3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HY_template_Arial_tiedekunta_mmtdk_widescreen_070819</Template>
  <TotalTime>135</TotalTime>
  <Words>192</Words>
  <Application>Microsoft Macintosh PowerPoint</Application>
  <PresentationFormat>Custom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Gotham Narrow Bold</vt:lpstr>
      <vt:lpstr>Gotham Narrow Book</vt:lpstr>
      <vt:lpstr>Gotham-Bold</vt:lpstr>
      <vt:lpstr>Helvetica Neue</vt:lpstr>
      <vt:lpstr>HY_2016</vt:lpstr>
      <vt:lpstr>Basic usage of computing services at CSC</vt:lpstr>
      <vt:lpstr>CSC - IT Centre for Science</vt:lpstr>
      <vt:lpstr>HPC resources: Puhti &amp; Mahti</vt:lpstr>
      <vt:lpstr>Important concepts</vt:lpstr>
      <vt:lpstr>Further reading and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usage of computing services at CSC</dc:title>
  <cp:lastModifiedBy>Karkman, Antti V</cp:lastModifiedBy>
  <cp:revision>19</cp:revision>
  <dcterms:modified xsi:type="dcterms:W3CDTF">2022-03-28T07:22:26Z</dcterms:modified>
</cp:coreProperties>
</file>